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9" r:id="rId3"/>
    <p:sldId id="258" r:id="rId4"/>
    <p:sldId id="262" r:id="rId5"/>
    <p:sldId id="267" r:id="rId6"/>
    <p:sldId id="261" r:id="rId7"/>
    <p:sldId id="257" r:id="rId8"/>
    <p:sldId id="260" r:id="rId9"/>
    <p:sldId id="266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FF00"/>
    <a:srgbClr val="0000FF"/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5472" autoAdjust="0"/>
  </p:normalViewPr>
  <p:slideViewPr>
    <p:cSldViewPr>
      <p:cViewPr varScale="1">
        <p:scale>
          <a:sx n="36" d="100"/>
          <a:sy n="36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 smtClean="0"/>
              <a:t>Click to edit Master text styles</a:t>
            </a:r>
            <a:endParaRPr lang="en-US" noProof="0" smtClean="0"/>
          </a:p>
          <a:p>
            <a:pPr lvl="1"/>
            <a:r>
              <a:rPr lang="en-US" noProof="0" smtClean="0"/>
              <a:t>Second level</a:t>
            </a:r>
            <a:endParaRPr lang="en-US" noProof="0" smtClean="0"/>
          </a:p>
          <a:p>
            <a:pPr lvl="2"/>
            <a:r>
              <a:rPr lang="en-US" noProof="0" smtClean="0"/>
              <a:t>Third level</a:t>
            </a:r>
            <a:endParaRPr lang="en-US" noProof="0" smtClean="0"/>
          </a:p>
          <a:p>
            <a:pPr lvl="3"/>
            <a:r>
              <a:rPr lang="en-US" noProof="0" smtClean="0"/>
              <a:t>Fourth level</a:t>
            </a:r>
            <a:endParaRPr lang="en-US" noProof="0" smtClean="0"/>
          </a:p>
          <a:p>
            <a:pPr lvl="4"/>
            <a:r>
              <a:rPr lang="en-US" noProof="0" smtClean="0"/>
              <a:t>Fifth level</a:t>
            </a:r>
            <a:endParaRPr lang="en-US" noProof="0" smtClean="0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A34F064F-47F2-43B3-8609-1C3F2AAA13F4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/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/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/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8" name="Group 6"/>
            <p:cNvGrpSpPr/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/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8"/>
              <p:cNvSpPr/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9"/>
              <p:cNvSpPr/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10"/>
              <p:cNvSpPr/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11"/>
              <p:cNvSpPr/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Freeform 12"/>
              <p:cNvSpPr/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Freeform 13"/>
              <p:cNvSpPr/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Freeform 14"/>
              <p:cNvSpPr/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Freeform 15"/>
              <p:cNvSpPr/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Freeform 16"/>
              <p:cNvSpPr/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Freeform 17"/>
              <p:cNvSpPr/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Freeform 18"/>
              <p:cNvSpPr/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19"/>
              <p:cNvSpPr/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9" name="Freeform 20"/>
            <p:cNvSpPr/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1"/>
            <p:cNvSpPr/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22"/>
            <p:cNvSpPr/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23"/>
            <p:cNvSpPr/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/>
            <p:cNvSpPr/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/>
            <p:cNvSpPr/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26"/>
            <p:cNvSpPr/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/>
            <p:cNvSpPr/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31"/>
            <p:cNvGrpSpPr/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43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7144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Tang Son - CNTT</a:t>
            </a: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BD5A7-21FF-4A96-9C8B-6F969D78C58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Tang Son - CNTT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82C9A-0BF3-4A38-96E7-1ACB745AD73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Tang Son - CNTT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8A16A-D9E5-4E88-8F97-36D8EAF3418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Tang Son - CNTT</a:t>
            </a: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A6A39-2E80-4485-BE70-F0FB0AEAE66D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Tang Son - CNTT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0B1CA-A1AE-4D09-8D77-B9FECB084BE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Tang Son - CNTT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965F6-41BE-4924-8ADA-066B39EB915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Tang Son - CNTT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97939-A36E-4F8B-AA2E-4DE513683EEB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Tang Son - CNTT</a:t>
            </a: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4B6A7-BF37-40CD-AD7F-B9AE54451F7B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Tang Son - CNTT</a:t>
            </a: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E5570-853B-481E-B61F-15AE488A8BC6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Tang Son - CNTT</a:t>
            </a: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2F3E6-68D5-48C4-ABF0-6990961D8EF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Tang Son - CNTT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6C20E-EE1F-464E-95FC-E1F7617B50B2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Tang Son - CNTT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93F3B-0D36-4A50-9CAA-4A21DBBEEFD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6083" name="Freeform 3"/>
            <p:cNvSpPr/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084" name="Freeform 4"/>
            <p:cNvSpPr/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085" name="Freeform 5"/>
            <p:cNvSpPr/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5" name="Group 6"/>
            <p:cNvGrpSpPr/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6087" name="Freeform 7"/>
              <p:cNvSpPr/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088" name="Freeform 8"/>
              <p:cNvSpPr/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089" name="Freeform 9"/>
              <p:cNvSpPr/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090" name="Freeform 10"/>
              <p:cNvSpPr/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091" name="Freeform 11"/>
              <p:cNvSpPr/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092" name="Freeform 12"/>
              <p:cNvSpPr/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093" name="Freeform 13"/>
              <p:cNvSpPr/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094" name="Freeform 14"/>
              <p:cNvSpPr/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095" name="Freeform 15"/>
              <p:cNvSpPr/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096" name="Freeform 16"/>
              <p:cNvSpPr/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097" name="Freeform 17"/>
              <p:cNvSpPr/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098" name="Freeform 18"/>
              <p:cNvSpPr/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099" name="Freeform 19"/>
              <p:cNvSpPr/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6100" name="Freeform 20"/>
            <p:cNvSpPr/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101" name="Freeform 21"/>
            <p:cNvSpPr/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102" name="Freeform 22"/>
            <p:cNvSpPr/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" name="Freeform 23"/>
            <p:cNvSpPr/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4"/>
            <p:cNvSpPr/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05" name="Freeform 25"/>
            <p:cNvSpPr/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" name="Freeform 26"/>
            <p:cNvSpPr/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7"/>
            <p:cNvSpPr/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7" name="Group 31"/>
            <p:cNvGrpSpPr/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1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1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4612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12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Tang Son - CNTT</a:t>
            </a:r>
            <a:endParaRPr lang="en-US"/>
          </a:p>
        </p:txBody>
      </p:sp>
      <p:sp>
        <p:nvSpPr>
          <p:cNvPr id="4612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9BF7C66-D6BE-455F-967F-67B04296A201}" type="slidenum">
              <a:rPr lang="en-US"/>
            </a:fld>
            <a:endParaRPr lang="en-US"/>
          </a:p>
        </p:txBody>
      </p:sp>
      <p:sp>
        <p:nvSpPr>
          <p:cNvPr id="4612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900">
                <a:latin typeface="Arial" panose="020B0604020202020204"/>
              </a:rPr>
              <a:t>Tang Son - CNTT</a:t>
            </a:r>
            <a:endParaRPr lang="en-US" sz="900">
              <a:latin typeface="Arial" panose="020B0604020202020204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57200" y="0"/>
            <a:ext cx="8686800" cy="1631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                 </a:t>
            </a:r>
            <a:endParaRPr lang="en-US" sz="24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2400" b="1" u="sng">
                <a:solidFill>
                  <a:srgbClr val="FFFF00"/>
                </a:solidFill>
                <a:latin typeface="Arial" panose="020B0604020202020204" pitchFamily="34" charset="0"/>
              </a:rPr>
              <a:t>Khoa học:</a:t>
            </a:r>
            <a:r>
              <a:rPr 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endParaRPr lang="en-US" sz="24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                 </a:t>
            </a:r>
            <a:r>
              <a:rPr lang="en-US" sz="2400" b="1" u="sng">
                <a:solidFill>
                  <a:srgbClr val="FFFF00"/>
                </a:solidFill>
                <a:latin typeface="Arial" panose="020B0604020202020204" pitchFamily="34" charset="0"/>
              </a:rPr>
              <a:t>Bài 27:</a:t>
            </a:r>
            <a:r>
              <a:rPr lang="en-US" sz="2400">
                <a:solidFill>
                  <a:srgbClr val="FFFF00"/>
                </a:solidFill>
                <a:latin typeface="Arial" panose="020B0604020202020204" pitchFamily="34" charset="0"/>
              </a:rPr>
              <a:t>  </a:t>
            </a:r>
            <a:r>
              <a:rPr 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Một số cách làm sạch n</a:t>
            </a:r>
            <a:r>
              <a:rPr lang="vi-VN" sz="2400" b="1">
                <a:solidFill>
                  <a:srgbClr val="FFFF00"/>
                </a:solidFill>
                <a:latin typeface="Arial" panose="020B0604020202020204" pitchFamily="34" charset="0"/>
              </a:rPr>
              <a:t>ư</a:t>
            </a:r>
            <a:r>
              <a:rPr 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ớc </a:t>
            </a:r>
            <a:endParaRPr lang="en-US" sz="24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9221" name="Picture 5" descr="Untitled-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172200" y="1752600"/>
            <a:ext cx="2971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28600" y="1752600"/>
            <a:ext cx="73152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panose="020B0604020202020204" pitchFamily="34" charset="0"/>
              </a:rPr>
              <a:t>1. Cách làm n</a:t>
            </a:r>
            <a:r>
              <a:rPr lang="vi-VN" sz="2000" b="1">
                <a:latin typeface="Arial" panose="020B0604020202020204" pitchFamily="34" charset="0"/>
              </a:rPr>
              <a:t>ư</a:t>
            </a:r>
            <a:r>
              <a:rPr lang="en-US" sz="2000" b="1">
                <a:latin typeface="Arial" panose="020B0604020202020204" pitchFamily="34" charset="0"/>
              </a:rPr>
              <a:t>ớc sạch thông th</a:t>
            </a:r>
            <a:r>
              <a:rPr lang="vi-VN" sz="2000" b="1">
                <a:latin typeface="Arial" panose="020B0604020202020204" pitchFamily="34" charset="0"/>
              </a:rPr>
              <a:t>ư</a:t>
            </a:r>
            <a:r>
              <a:rPr lang="en-US" sz="2000" b="1">
                <a:latin typeface="Arial" panose="020B0604020202020204" pitchFamily="34" charset="0"/>
              </a:rPr>
              <a:t>ờng.</a:t>
            </a:r>
            <a:endParaRPr lang="en-US" sz="2000" b="1">
              <a:latin typeface="Arial" panose="020B0604020202020204" pitchFamily="34" charset="0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0" y="2057400"/>
            <a:ext cx="6400800" cy="3786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000" b="1">
                <a:solidFill>
                  <a:srgbClr val="CC0000"/>
                </a:solidFill>
                <a:latin typeface="Arial" panose="020B0604020202020204" pitchFamily="34" charset="0"/>
              </a:rPr>
              <a:t>Chuẩn bị </a:t>
            </a:r>
            <a:endParaRPr lang="en-US" sz="2000" b="1">
              <a:solidFill>
                <a:srgbClr val="CC0000"/>
              </a:solidFill>
              <a:latin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2000" b="1">
                <a:latin typeface="Arial" panose="020B0604020202020204" pitchFamily="34" charset="0"/>
              </a:rPr>
              <a:t> - N</a:t>
            </a:r>
            <a:r>
              <a:rPr lang="vi-VN" sz="2000" b="1">
                <a:latin typeface="Arial" panose="020B0604020202020204" pitchFamily="34" charset="0"/>
              </a:rPr>
              <a:t>ư</a:t>
            </a:r>
            <a:r>
              <a:rPr lang="en-US" sz="2000" b="1">
                <a:latin typeface="Arial" panose="020B0604020202020204" pitchFamily="34" charset="0"/>
              </a:rPr>
              <a:t>ớc </a:t>
            </a:r>
            <a:r>
              <a:rPr lang="vi-VN" sz="2000" b="1">
                <a:latin typeface="Arial" panose="020B0604020202020204" pitchFamily="34" charset="0"/>
              </a:rPr>
              <a:t>đ</a:t>
            </a:r>
            <a:r>
              <a:rPr lang="en-US" sz="2000" b="1">
                <a:latin typeface="Arial" panose="020B0604020202020204" pitchFamily="34" charset="0"/>
              </a:rPr>
              <a:t>ục ; hai chai nhựa trong, bằng nhau; giấy lọc ; bột cát .</a:t>
            </a:r>
            <a:endParaRPr lang="en-US" sz="2000" b="1">
              <a:latin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2000" b="1">
                <a:solidFill>
                  <a:srgbClr val="CC0000"/>
                </a:solidFill>
                <a:latin typeface="Arial" panose="020B0604020202020204" pitchFamily="34" charset="0"/>
              </a:rPr>
              <a:t>2. Cách tiến hành</a:t>
            </a:r>
            <a:r>
              <a:rPr lang="en-US" sz="2000" b="1">
                <a:latin typeface="Arial" panose="020B0604020202020204" pitchFamily="34" charset="0"/>
              </a:rPr>
              <a:t> </a:t>
            </a:r>
            <a:endParaRPr lang="en-US" sz="2000" b="1">
              <a:latin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2000" b="1">
                <a:latin typeface="Arial" panose="020B0604020202020204" pitchFamily="34" charset="0"/>
              </a:rPr>
              <a:t>- Cắt phần </a:t>
            </a:r>
            <a:r>
              <a:rPr lang="vi-VN" sz="2000" b="1">
                <a:latin typeface="Arial" panose="020B0604020202020204" pitchFamily="34" charset="0"/>
              </a:rPr>
              <a:t>đ</a:t>
            </a:r>
            <a:r>
              <a:rPr lang="en-US" sz="2000" b="1">
                <a:latin typeface="Arial" panose="020B0604020202020204" pitchFamily="34" charset="0"/>
              </a:rPr>
              <a:t>áy chai a và </a:t>
            </a:r>
            <a:r>
              <a:rPr lang="vi-VN" sz="2000" b="1">
                <a:latin typeface="Arial" panose="020B0604020202020204" pitchFamily="34" charset="0"/>
              </a:rPr>
              <a:t>đ</a:t>
            </a:r>
            <a:r>
              <a:rPr lang="en-US" sz="2000" b="1">
                <a:latin typeface="Arial" panose="020B0604020202020204" pitchFamily="34" charset="0"/>
              </a:rPr>
              <a:t>ục vài lỗ ở nắp chai .</a:t>
            </a:r>
            <a:endParaRPr lang="en-US" sz="2000" b="1">
              <a:latin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2000" b="1">
                <a:latin typeface="Arial" panose="020B0604020202020204" pitchFamily="34" charset="0"/>
              </a:rPr>
              <a:t>- Cắt phần </a:t>
            </a:r>
            <a:r>
              <a:rPr lang="vi-VN" sz="2000" b="1">
                <a:latin typeface="Arial" panose="020B0604020202020204" pitchFamily="34" charset="0"/>
              </a:rPr>
              <a:t>đ</a:t>
            </a:r>
            <a:r>
              <a:rPr lang="en-US" sz="2000" b="1">
                <a:latin typeface="Arial" panose="020B0604020202020204" pitchFamily="34" charset="0"/>
              </a:rPr>
              <a:t>ầu chai b.</a:t>
            </a:r>
            <a:endParaRPr lang="en-US" sz="2000" b="1">
              <a:latin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2000" b="1">
                <a:latin typeface="Arial" panose="020B0604020202020204" pitchFamily="34" charset="0"/>
              </a:rPr>
              <a:t>- Lật ng</a:t>
            </a:r>
            <a:r>
              <a:rPr lang="vi-VN" sz="2000" b="1">
                <a:latin typeface="Arial" panose="020B0604020202020204" pitchFamily="34" charset="0"/>
              </a:rPr>
              <a:t>ư</a:t>
            </a:r>
            <a:r>
              <a:rPr lang="en-US" sz="2000" b="1">
                <a:latin typeface="Arial" panose="020B0604020202020204" pitchFamily="34" charset="0"/>
              </a:rPr>
              <a:t>ợc chai a </a:t>
            </a:r>
            <a:r>
              <a:rPr lang="vi-VN" sz="2000" b="1">
                <a:latin typeface="Arial" panose="020B0604020202020204" pitchFamily="34" charset="0"/>
              </a:rPr>
              <a:t>đ</a:t>
            </a:r>
            <a:r>
              <a:rPr lang="en-US" sz="2000" b="1">
                <a:latin typeface="Arial" panose="020B0604020202020204" pitchFamily="34" charset="0"/>
              </a:rPr>
              <a:t>ặt vào  chai b ( Xem hình 1)</a:t>
            </a:r>
            <a:endParaRPr lang="en-US" sz="2000" b="1">
              <a:latin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sz="2000" b="1">
                <a:latin typeface="Arial" panose="020B0604020202020204" pitchFamily="34" charset="0"/>
              </a:rPr>
              <a:t>Lần l</a:t>
            </a:r>
            <a:r>
              <a:rPr lang="vi-VN" sz="2000" b="1">
                <a:latin typeface="Arial" panose="020B0604020202020204" pitchFamily="34" charset="0"/>
              </a:rPr>
              <a:t>ư</a:t>
            </a:r>
            <a:r>
              <a:rPr lang="en-US" sz="2000" b="1">
                <a:latin typeface="Arial" panose="020B0604020202020204" pitchFamily="34" charset="0"/>
              </a:rPr>
              <a:t>ợt </a:t>
            </a:r>
            <a:r>
              <a:rPr lang="vi-VN" sz="2000" b="1">
                <a:latin typeface="Arial" panose="020B0604020202020204" pitchFamily="34" charset="0"/>
              </a:rPr>
              <a:t>đ</a:t>
            </a:r>
            <a:r>
              <a:rPr lang="en-US" sz="2000" b="1">
                <a:latin typeface="Arial" panose="020B0604020202020204" pitchFamily="34" charset="0"/>
              </a:rPr>
              <a:t>ể vào chai a ; giấy lọc, cát, than bột, cát. Sau </a:t>
            </a:r>
            <a:r>
              <a:rPr lang="vi-VN" sz="2000" b="1">
                <a:latin typeface="Arial" panose="020B0604020202020204" pitchFamily="34" charset="0"/>
              </a:rPr>
              <a:t>đ</a:t>
            </a:r>
            <a:r>
              <a:rPr lang="en-US" sz="2000" b="1">
                <a:latin typeface="Arial" panose="020B0604020202020204" pitchFamily="34" charset="0"/>
              </a:rPr>
              <a:t>ó </a:t>
            </a:r>
            <a:r>
              <a:rPr lang="vi-VN" sz="2000" b="1">
                <a:latin typeface="Arial" panose="020B0604020202020204" pitchFamily="34" charset="0"/>
              </a:rPr>
              <a:t>đ</a:t>
            </a:r>
            <a:r>
              <a:rPr lang="en-US" sz="2000" b="1">
                <a:latin typeface="Arial" panose="020B0604020202020204" pitchFamily="34" charset="0"/>
              </a:rPr>
              <a:t>ổ n</a:t>
            </a:r>
            <a:r>
              <a:rPr lang="vi-VN" sz="2000" b="1">
                <a:latin typeface="Arial" panose="020B0604020202020204" pitchFamily="34" charset="0"/>
              </a:rPr>
              <a:t>ư</a:t>
            </a:r>
            <a:r>
              <a:rPr lang="en-US" sz="2000" b="1">
                <a:latin typeface="Arial" panose="020B0604020202020204" pitchFamily="34" charset="0"/>
              </a:rPr>
              <a:t>ớc </a:t>
            </a:r>
            <a:r>
              <a:rPr lang="vi-VN" sz="2000" b="1">
                <a:latin typeface="Arial" panose="020B0604020202020204" pitchFamily="34" charset="0"/>
              </a:rPr>
              <a:t>đ</a:t>
            </a:r>
            <a:r>
              <a:rPr lang="en-US" sz="2000" b="1">
                <a:latin typeface="Arial" panose="020B0604020202020204" pitchFamily="34" charset="0"/>
              </a:rPr>
              <a:t>ục vào chai a .</a:t>
            </a:r>
            <a:endParaRPr lang="en-US" sz="2000" b="1">
              <a:latin typeface="Arial" panose="020B0604020202020204" pitchFamily="34" charset="0"/>
            </a:endParaRPr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7239000" y="6400800"/>
            <a:ext cx="609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 sz="1600">
              <a:latin typeface="Arial" panose="020B0604020202020204" pitchFamily="34" charset="0"/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7391400" y="6400800"/>
            <a:ext cx="3810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0000"/>
                </a:solidFill>
                <a:latin typeface="Arial" panose="020B0604020202020204" pitchFamily="34" charset="0"/>
              </a:rPr>
              <a:t>1</a:t>
            </a:r>
            <a:endParaRPr lang="en-US" sz="2000" b="1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6324600" y="6461125"/>
            <a:ext cx="9906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  <a:latin typeface="Arial" panose="020B0604020202020204" pitchFamily="34" charset="0"/>
              </a:rPr>
              <a:t>Hình </a:t>
            </a:r>
            <a:endParaRPr lang="en-US" b="1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9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4" grpId="0" animBg="1"/>
      <p:bldP spid="9225" grpId="0"/>
      <p:bldP spid="92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anose="020B0604020202020204"/>
              </a:rPr>
              <a:t>Tang Son - CNTT</a:t>
            </a:r>
            <a:endParaRPr lang="en-US">
              <a:latin typeface="Arial" panose="020B0604020202020204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09600" y="2209800"/>
            <a:ext cx="62484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panose="020B0604020202020204" pitchFamily="34" charset="0"/>
              </a:rPr>
              <a:t>2. Tác dụng của lọc n</a:t>
            </a:r>
            <a:r>
              <a:rPr lang="vi-VN" sz="2400" b="1">
                <a:latin typeface="Arial" panose="020B0604020202020204" pitchFamily="34" charset="0"/>
              </a:rPr>
              <a:t>ư</a:t>
            </a:r>
            <a:r>
              <a:rPr lang="en-US" sz="2400" b="1">
                <a:latin typeface="Arial" panose="020B0604020202020204" pitchFamily="34" charset="0"/>
              </a:rPr>
              <a:t>ớc .</a:t>
            </a:r>
            <a:endParaRPr lang="en-US" sz="2400" b="1">
              <a:latin typeface="Arial" panose="020B0604020202020204" pitchFamily="34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09600" y="2590800"/>
            <a:ext cx="4876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panose="020B0604020202020204" pitchFamily="34" charset="0"/>
              </a:rPr>
              <a:t>3. Quy trình sản xuất n</a:t>
            </a:r>
            <a:r>
              <a:rPr lang="vi-VN" sz="2400" b="1">
                <a:latin typeface="Arial" panose="020B0604020202020204" pitchFamily="34" charset="0"/>
              </a:rPr>
              <a:t>ư</a:t>
            </a:r>
            <a:r>
              <a:rPr lang="en-US" sz="2400" b="1">
                <a:latin typeface="Arial" panose="020B0604020202020204" pitchFamily="34" charset="0"/>
              </a:rPr>
              <a:t>ớc sạch </a:t>
            </a:r>
            <a:endParaRPr lang="en-US" sz="2400" b="1">
              <a:latin typeface="Arial" panose="020B0604020202020204" pitchFamily="34" charset="0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09600" y="1828800"/>
            <a:ext cx="73152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panose="020B0604020202020204" pitchFamily="34" charset="0"/>
              </a:rPr>
              <a:t>1. Cách làm n</a:t>
            </a:r>
            <a:r>
              <a:rPr lang="vi-VN" sz="2400" b="1">
                <a:latin typeface="Arial" panose="020B0604020202020204" pitchFamily="34" charset="0"/>
              </a:rPr>
              <a:t>ư</a:t>
            </a:r>
            <a:r>
              <a:rPr lang="en-US" sz="2400" b="1">
                <a:latin typeface="Arial" panose="020B0604020202020204" pitchFamily="34" charset="0"/>
              </a:rPr>
              <a:t>ớc sạch thông th</a:t>
            </a:r>
            <a:r>
              <a:rPr lang="vi-VN" sz="2400" b="1">
                <a:latin typeface="Arial" panose="020B0604020202020204" pitchFamily="34" charset="0"/>
              </a:rPr>
              <a:t>ư</a:t>
            </a:r>
            <a:r>
              <a:rPr lang="en-US" sz="2400" b="1">
                <a:latin typeface="Arial" panose="020B0604020202020204" pitchFamily="34" charset="0"/>
              </a:rPr>
              <a:t>ờng.</a:t>
            </a:r>
            <a:endParaRPr lang="en-US" sz="2400" b="1">
              <a:latin typeface="Arial" panose="020B0604020202020204" pitchFamily="34" charset="0"/>
            </a:endParaRPr>
          </a:p>
        </p:txBody>
      </p:sp>
      <p:pic>
        <p:nvPicPr>
          <p:cNvPr id="8200" name="Picture 8" descr="Untitled-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124200"/>
            <a:ext cx="9144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4343400" y="6172200"/>
            <a:ext cx="762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44958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panose="020B0604020202020204" pitchFamily="34" charset="0"/>
              </a:rPr>
              <a:t>2</a:t>
            </a:r>
            <a:endParaRPr lang="en-US" sz="2400" b="1">
              <a:latin typeface="Arial" panose="020B0604020202020204" pitchFamily="34" charset="0"/>
            </a:endParaRP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3276600" y="6400800"/>
            <a:ext cx="990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Arial" panose="020B0604020202020204" pitchFamily="34" charset="0"/>
              </a:rPr>
              <a:t>Hình </a:t>
            </a:r>
            <a:endParaRPr lang="en-US" sz="2400" b="1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5130" name="Text Box 13"/>
          <p:cNvSpPr txBox="1">
            <a:spLocks noChangeArrowheads="1"/>
          </p:cNvSpPr>
          <p:nvPr/>
        </p:nvSpPr>
        <p:spPr bwMode="auto">
          <a:xfrm>
            <a:off x="457200" y="0"/>
            <a:ext cx="8686800" cy="1862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                 </a:t>
            </a:r>
            <a:endParaRPr 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2800" b="1" u="sng">
                <a:solidFill>
                  <a:srgbClr val="FFFF00"/>
                </a:solidFill>
                <a:latin typeface="Arial" panose="020B0604020202020204" pitchFamily="34" charset="0"/>
              </a:rPr>
              <a:t>Khoa học: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endParaRPr 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                 </a:t>
            </a:r>
            <a:r>
              <a:rPr lang="en-US" sz="2800" b="1" u="sng">
                <a:solidFill>
                  <a:srgbClr val="FFFF00"/>
                </a:solidFill>
                <a:latin typeface="Arial" panose="020B0604020202020204" pitchFamily="34" charset="0"/>
              </a:rPr>
              <a:t>Bài 27:</a:t>
            </a:r>
            <a:r>
              <a:rPr lang="en-US" sz="2800">
                <a:solidFill>
                  <a:srgbClr val="FFFF00"/>
                </a:solidFill>
                <a:latin typeface="Arial" panose="020B0604020202020204" pitchFamily="34" charset="0"/>
              </a:rPr>
              <a:t>  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Một số cách làm sạch n</a:t>
            </a:r>
            <a:r>
              <a:rPr lang="vi-VN" sz="2800" b="1">
                <a:solidFill>
                  <a:srgbClr val="FFFF00"/>
                </a:solidFill>
                <a:latin typeface="Arial" panose="020B0604020202020204" pitchFamily="34" charset="0"/>
              </a:rPr>
              <a:t>ư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ớc </a:t>
            </a:r>
            <a:endParaRPr 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  <p:bldP spid="8199" grpId="0"/>
      <p:bldP spid="8201" grpId="0" animBg="1"/>
      <p:bldP spid="8203" grpId="0"/>
      <p:bldP spid="820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900">
                <a:latin typeface="Arial" panose="020B0604020202020204"/>
              </a:rPr>
              <a:t>Tang Son - CNTT</a:t>
            </a:r>
            <a:endParaRPr lang="en-US" sz="900">
              <a:latin typeface="Arial" panose="020B0604020202020204"/>
            </a:endParaRPr>
          </a:p>
        </p:txBody>
      </p:sp>
      <p:pic>
        <p:nvPicPr>
          <p:cNvPr id="12293" name="Picture 5" descr="Untitled-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9050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990600" y="4038600"/>
            <a:ext cx="3810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0000"/>
                </a:solidFill>
                <a:latin typeface="Arial" panose="020B0604020202020204" pitchFamily="34" charset="0"/>
              </a:rPr>
              <a:t>1</a:t>
            </a:r>
            <a:endParaRPr lang="en-US" sz="2000" b="1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905000" y="3581400"/>
            <a:ext cx="6096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0000"/>
                </a:solidFill>
                <a:latin typeface="Arial" panose="020B0604020202020204" pitchFamily="34" charset="0"/>
              </a:rPr>
              <a:t>2</a:t>
            </a:r>
            <a:endParaRPr lang="en-US" sz="2000" b="1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971800" y="4343400"/>
            <a:ext cx="6096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0000"/>
                </a:solidFill>
                <a:latin typeface="Arial" panose="020B0604020202020204" pitchFamily="34" charset="0"/>
              </a:rPr>
              <a:t>3</a:t>
            </a:r>
            <a:endParaRPr lang="en-US" sz="2000" b="1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810000" y="5638800"/>
            <a:ext cx="6096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0000"/>
                </a:solidFill>
                <a:latin typeface="Arial" panose="020B0604020202020204" pitchFamily="34" charset="0"/>
              </a:rPr>
              <a:t>4</a:t>
            </a:r>
            <a:endParaRPr lang="en-US" sz="2000" b="1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4800600" y="4191000"/>
            <a:ext cx="6096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0000"/>
                </a:solidFill>
                <a:latin typeface="Arial" panose="020B0604020202020204" pitchFamily="34" charset="0"/>
              </a:rPr>
              <a:t>5</a:t>
            </a:r>
            <a:endParaRPr lang="en-US" sz="2000" b="1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5943600" y="5791200"/>
            <a:ext cx="6096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0000"/>
                </a:solidFill>
                <a:latin typeface="Arial" panose="020B0604020202020204" pitchFamily="34" charset="0"/>
              </a:rPr>
              <a:t>6</a:t>
            </a:r>
            <a:endParaRPr lang="en-US" sz="2000" b="1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6154" name="Oval 13"/>
          <p:cNvSpPr>
            <a:spLocks noChangeArrowheads="1"/>
          </p:cNvSpPr>
          <p:nvPr/>
        </p:nvSpPr>
        <p:spPr bwMode="auto">
          <a:xfrm>
            <a:off x="4114800" y="6248400"/>
            <a:ext cx="9144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 sz="1600">
              <a:latin typeface="Arial" panose="020B0604020202020204" pitchFamily="34" charset="0"/>
            </a:endParaRPr>
          </a:p>
        </p:txBody>
      </p:sp>
      <p:sp>
        <p:nvSpPr>
          <p:cNvPr id="6155" name="Text Box 14"/>
          <p:cNvSpPr txBox="1">
            <a:spLocks noChangeArrowheads="1"/>
          </p:cNvSpPr>
          <p:nvPr/>
        </p:nvSpPr>
        <p:spPr bwMode="auto">
          <a:xfrm>
            <a:off x="4343400" y="6400800"/>
            <a:ext cx="5334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0000"/>
                </a:solidFill>
                <a:latin typeface="Arial" panose="020B0604020202020204" pitchFamily="34" charset="0"/>
              </a:rPr>
              <a:t>2</a:t>
            </a:r>
            <a:endParaRPr lang="en-US" sz="2000" b="1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6156" name="Text Box 15"/>
          <p:cNvSpPr txBox="1">
            <a:spLocks noChangeArrowheads="1"/>
          </p:cNvSpPr>
          <p:nvPr/>
        </p:nvSpPr>
        <p:spPr bwMode="auto">
          <a:xfrm>
            <a:off x="2362200" y="6400800"/>
            <a:ext cx="15240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0000"/>
                </a:solidFill>
                <a:latin typeface="Arial" panose="020B0604020202020204" pitchFamily="34" charset="0"/>
              </a:rPr>
              <a:t>        Hình </a:t>
            </a:r>
            <a:endParaRPr lang="en-US" sz="2000" b="1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6157" name="Text Box 17"/>
          <p:cNvSpPr txBox="1">
            <a:spLocks noChangeArrowheads="1"/>
          </p:cNvSpPr>
          <p:nvPr/>
        </p:nvSpPr>
        <p:spPr bwMode="auto">
          <a:xfrm>
            <a:off x="457200" y="0"/>
            <a:ext cx="8686800" cy="1631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                 </a:t>
            </a:r>
            <a:endParaRPr lang="en-US" sz="24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2400" b="1" u="sng">
                <a:solidFill>
                  <a:srgbClr val="FFFF00"/>
                </a:solidFill>
                <a:latin typeface="Arial" panose="020B0604020202020204" pitchFamily="34" charset="0"/>
              </a:rPr>
              <a:t>Khoa học:</a:t>
            </a:r>
            <a:r>
              <a:rPr 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endParaRPr lang="en-US" sz="24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                 </a:t>
            </a:r>
            <a:r>
              <a:rPr lang="en-US" sz="2400" b="1" u="sng">
                <a:solidFill>
                  <a:srgbClr val="FFFF00"/>
                </a:solidFill>
                <a:latin typeface="Arial" panose="020B0604020202020204" pitchFamily="34" charset="0"/>
              </a:rPr>
              <a:t>Bài 27:</a:t>
            </a:r>
            <a:r>
              <a:rPr lang="en-US" sz="2400">
                <a:solidFill>
                  <a:srgbClr val="FFFF00"/>
                </a:solidFill>
                <a:latin typeface="Arial" panose="020B0604020202020204" pitchFamily="34" charset="0"/>
              </a:rPr>
              <a:t>  </a:t>
            </a:r>
            <a:r>
              <a:rPr 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Một số cách làm sạch n</a:t>
            </a:r>
            <a:r>
              <a:rPr lang="vi-VN" sz="2400" b="1">
                <a:solidFill>
                  <a:srgbClr val="FFFF00"/>
                </a:solidFill>
                <a:latin typeface="Arial" panose="020B0604020202020204" pitchFamily="34" charset="0"/>
              </a:rPr>
              <a:t>ư</a:t>
            </a:r>
            <a:r>
              <a:rPr 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ớc </a:t>
            </a:r>
            <a:endParaRPr lang="en-US" sz="24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5" grpId="0"/>
      <p:bldP spid="12296" grpId="0"/>
      <p:bldP spid="12297" grpId="0"/>
      <p:bldP spid="12298" grpId="0"/>
      <p:bldP spid="122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anose="020B0604020202020204"/>
              </a:rPr>
              <a:t>Tang Son - CNTT</a:t>
            </a:r>
            <a:endParaRPr lang="en-US">
              <a:latin typeface="Arial" panose="020B0604020202020204"/>
            </a:endParaRPr>
          </a:p>
        </p:txBody>
      </p:sp>
      <p:pic>
        <p:nvPicPr>
          <p:cNvPr id="37892" name="Picture 4" descr="Untitled-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47800" y="2058988"/>
            <a:ext cx="7088188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457200" y="0"/>
            <a:ext cx="8686800" cy="1862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                 </a:t>
            </a:r>
            <a:endParaRPr 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2800" b="1" u="sng">
                <a:solidFill>
                  <a:srgbClr val="FFFF00"/>
                </a:solidFill>
                <a:latin typeface="Arial" panose="020B0604020202020204" pitchFamily="34" charset="0"/>
              </a:rPr>
              <a:t>Khoa học: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endParaRPr 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                 </a:t>
            </a:r>
            <a:r>
              <a:rPr lang="en-US" sz="2800" b="1" u="sng">
                <a:solidFill>
                  <a:srgbClr val="FFFF00"/>
                </a:solidFill>
                <a:latin typeface="Arial" panose="020B0604020202020204" pitchFamily="34" charset="0"/>
              </a:rPr>
              <a:t>Bài 27:</a:t>
            </a:r>
            <a:r>
              <a:rPr lang="en-US" sz="2800">
                <a:solidFill>
                  <a:srgbClr val="FFFF00"/>
                </a:solidFill>
                <a:latin typeface="Arial" panose="020B0604020202020204" pitchFamily="34" charset="0"/>
              </a:rPr>
              <a:t>  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Một số cách làm sạch n</a:t>
            </a:r>
            <a:r>
              <a:rPr lang="vi-VN" sz="2800" b="1">
                <a:solidFill>
                  <a:srgbClr val="FFFF00"/>
                </a:solidFill>
                <a:latin typeface="Arial" panose="020B0604020202020204" pitchFamily="34" charset="0"/>
              </a:rPr>
              <a:t>ư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ớc </a:t>
            </a:r>
            <a:endParaRPr 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6"/>
          <p:cNvSpPr txBox="1">
            <a:spLocks noChangeArrowheads="1"/>
          </p:cNvSpPr>
          <p:nvPr/>
        </p:nvSpPr>
        <p:spPr bwMode="auto">
          <a:xfrm>
            <a:off x="838200" y="2057400"/>
            <a:ext cx="73152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panose="020B0604020202020204" pitchFamily="34" charset="0"/>
              </a:rPr>
              <a:t>1. Cách làm n</a:t>
            </a:r>
            <a:r>
              <a:rPr lang="vi-VN" sz="2000" b="1">
                <a:latin typeface="Arial" panose="020B0604020202020204" pitchFamily="34" charset="0"/>
              </a:rPr>
              <a:t>ư</a:t>
            </a:r>
            <a:r>
              <a:rPr lang="en-US" sz="2000" b="1">
                <a:latin typeface="Arial" panose="020B0604020202020204" pitchFamily="34" charset="0"/>
              </a:rPr>
              <a:t>ớc sạch thông th</a:t>
            </a:r>
            <a:r>
              <a:rPr lang="vi-VN" sz="2000" b="1">
                <a:latin typeface="Arial" panose="020B0604020202020204" pitchFamily="34" charset="0"/>
              </a:rPr>
              <a:t>ư</a:t>
            </a:r>
            <a:r>
              <a:rPr lang="en-US" sz="2000" b="1">
                <a:latin typeface="Arial" panose="020B0604020202020204" pitchFamily="34" charset="0"/>
              </a:rPr>
              <a:t>ờng.</a:t>
            </a:r>
            <a:endParaRPr lang="en-US" sz="2000" b="1">
              <a:latin typeface="Arial" panose="020B0604020202020204" pitchFamily="34" charset="0"/>
            </a:endParaRPr>
          </a:p>
        </p:txBody>
      </p:sp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685800" y="2514600"/>
            <a:ext cx="62484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panose="020B0604020202020204" pitchFamily="34" charset="0"/>
              </a:rPr>
              <a:t>  2. Tác dụng của lọc n</a:t>
            </a:r>
            <a:r>
              <a:rPr lang="vi-VN" sz="2000" b="1">
                <a:latin typeface="Arial" panose="020B0604020202020204" pitchFamily="34" charset="0"/>
              </a:rPr>
              <a:t>ư</a:t>
            </a:r>
            <a:r>
              <a:rPr lang="en-US" sz="2000" b="1">
                <a:latin typeface="Arial" panose="020B0604020202020204" pitchFamily="34" charset="0"/>
              </a:rPr>
              <a:t>ớc .</a:t>
            </a:r>
            <a:endParaRPr lang="en-US" sz="2000" b="1">
              <a:latin typeface="Arial" panose="020B0604020202020204" pitchFamily="34" charset="0"/>
            </a:endParaRPr>
          </a:p>
        </p:txBody>
      </p:sp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838200" y="3048000"/>
            <a:ext cx="48768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panose="020B0604020202020204" pitchFamily="34" charset="0"/>
              </a:rPr>
              <a:t>3. Quy trình sản xuất n</a:t>
            </a:r>
            <a:r>
              <a:rPr lang="vi-VN" sz="2000" b="1">
                <a:latin typeface="Arial" panose="020B0604020202020204" pitchFamily="34" charset="0"/>
              </a:rPr>
              <a:t>ư</a:t>
            </a:r>
            <a:r>
              <a:rPr lang="en-US" sz="2000" b="1">
                <a:latin typeface="Arial" panose="020B0604020202020204" pitchFamily="34" charset="0"/>
              </a:rPr>
              <a:t>ớc sạch </a:t>
            </a:r>
            <a:endParaRPr lang="en-US" sz="2000" b="1">
              <a:latin typeface="Arial" panose="020B0604020202020204" pitchFamily="34" charset="0"/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685800" y="3505200"/>
            <a:ext cx="48768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panose="020B0604020202020204" pitchFamily="34" charset="0"/>
              </a:rPr>
              <a:t> 4. Sự cần thiết phải </a:t>
            </a:r>
            <a:r>
              <a:rPr lang="vi-VN" sz="2000" b="1">
                <a:latin typeface="Arial" panose="020B0604020202020204" pitchFamily="34" charset="0"/>
              </a:rPr>
              <a:t>đ</a:t>
            </a:r>
            <a:r>
              <a:rPr lang="en-US" sz="2000" b="1">
                <a:latin typeface="Arial" panose="020B0604020202020204" pitchFamily="34" charset="0"/>
              </a:rPr>
              <a:t>un sôi n</a:t>
            </a:r>
            <a:r>
              <a:rPr lang="vi-VN" sz="2000" b="1">
                <a:latin typeface="Arial" panose="020B0604020202020204" pitchFamily="34" charset="0"/>
              </a:rPr>
              <a:t>ư</a:t>
            </a:r>
            <a:r>
              <a:rPr lang="en-US" sz="2000" b="1">
                <a:latin typeface="Arial" panose="020B0604020202020204" pitchFamily="34" charset="0"/>
              </a:rPr>
              <a:t>ớc.</a:t>
            </a:r>
            <a:endParaRPr lang="en-US" sz="2000" b="1">
              <a:latin typeface="Arial" panose="020B0604020202020204" pitchFamily="34" charset="0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0" y="4191000"/>
            <a:ext cx="9144000" cy="20621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panose="020B0604020202020204" pitchFamily="34" charset="0"/>
              </a:rPr>
              <a:t>            </a:t>
            </a:r>
            <a:r>
              <a:rPr lang="en-US" sz="2000" b="1">
                <a:solidFill>
                  <a:srgbClr val="FFFF00"/>
                </a:solidFill>
                <a:latin typeface="Arial" panose="020B0604020202020204" pitchFamily="34" charset="0"/>
              </a:rPr>
              <a:t>N</a:t>
            </a:r>
            <a:r>
              <a:rPr lang="vi-VN" sz="2000" b="1">
                <a:solidFill>
                  <a:srgbClr val="FFFF00"/>
                </a:solidFill>
                <a:latin typeface="Arial" panose="020B0604020202020204" pitchFamily="34" charset="0"/>
              </a:rPr>
              <a:t>ư</a:t>
            </a:r>
            <a:r>
              <a:rPr lang="en-US" sz="2000" b="1">
                <a:solidFill>
                  <a:srgbClr val="FFFF00"/>
                </a:solidFill>
                <a:latin typeface="Arial" panose="020B0604020202020204" pitchFamily="34" charset="0"/>
              </a:rPr>
              <a:t>ớc </a:t>
            </a:r>
            <a:r>
              <a:rPr lang="vi-VN" sz="2000" b="1">
                <a:solidFill>
                  <a:srgbClr val="FFFF00"/>
                </a:solidFill>
                <a:latin typeface="Arial" panose="020B0604020202020204" pitchFamily="34" charset="0"/>
              </a:rPr>
              <a:t>đư</a:t>
            </a:r>
            <a:r>
              <a:rPr lang="en-US" sz="2000" b="1">
                <a:solidFill>
                  <a:srgbClr val="FFFF00"/>
                </a:solidFill>
                <a:latin typeface="Arial" panose="020B0604020202020204" pitchFamily="34" charset="0"/>
              </a:rPr>
              <a:t>ợc sản xuất từ nhà máy </a:t>
            </a:r>
            <a:r>
              <a:rPr lang="vi-VN" sz="2000" b="1">
                <a:solidFill>
                  <a:srgbClr val="FFFF00"/>
                </a:solidFill>
                <a:latin typeface="Arial" panose="020B0604020202020204" pitchFamily="34" charset="0"/>
              </a:rPr>
              <a:t>đ</a:t>
            </a:r>
            <a:r>
              <a:rPr lang="en-US" sz="2000" b="1">
                <a:solidFill>
                  <a:srgbClr val="FFFF00"/>
                </a:solidFill>
                <a:latin typeface="Arial" panose="020B0604020202020204" pitchFamily="34" charset="0"/>
              </a:rPr>
              <a:t>ảm bảo </a:t>
            </a:r>
            <a:r>
              <a:rPr lang="vi-VN" sz="2000" b="1">
                <a:solidFill>
                  <a:srgbClr val="FFFF00"/>
                </a:solidFill>
                <a:latin typeface="Arial" panose="020B0604020202020204" pitchFamily="34" charset="0"/>
              </a:rPr>
              <a:t>đư</a:t>
            </a:r>
            <a:r>
              <a:rPr lang="en-US" sz="2000" b="1">
                <a:solidFill>
                  <a:srgbClr val="FFFF00"/>
                </a:solidFill>
                <a:latin typeface="Arial" panose="020B0604020202020204" pitchFamily="34" charset="0"/>
              </a:rPr>
              <a:t>ợc 3 tiêu chuẩn : khử sắt, loại bỏ các chất không tan trong n</a:t>
            </a:r>
            <a:r>
              <a:rPr lang="vi-VN" sz="2000" b="1">
                <a:solidFill>
                  <a:srgbClr val="FFFF00"/>
                </a:solidFill>
                <a:latin typeface="Arial" panose="020B0604020202020204" pitchFamily="34" charset="0"/>
              </a:rPr>
              <a:t>ư</a:t>
            </a:r>
            <a:r>
              <a:rPr lang="en-US" sz="2000" b="1">
                <a:solidFill>
                  <a:srgbClr val="FFFF00"/>
                </a:solidFill>
                <a:latin typeface="Arial" panose="020B0604020202020204" pitchFamily="34" charset="0"/>
              </a:rPr>
              <a:t>ớc và sát trùng. Trong khi </a:t>
            </a:r>
            <a:r>
              <a:rPr lang="vi-VN" sz="2000" b="1">
                <a:solidFill>
                  <a:srgbClr val="FFFF00"/>
                </a:solidFill>
                <a:latin typeface="Arial" panose="020B0604020202020204" pitchFamily="34" charset="0"/>
              </a:rPr>
              <a:t>đ</a:t>
            </a:r>
            <a:r>
              <a:rPr lang="en-US" sz="2000" b="1">
                <a:solidFill>
                  <a:srgbClr val="FFFF00"/>
                </a:solidFill>
                <a:latin typeface="Arial" panose="020B0604020202020204" pitchFamily="34" charset="0"/>
              </a:rPr>
              <a:t>ó, n</a:t>
            </a:r>
            <a:r>
              <a:rPr lang="vi-VN" sz="2000" b="1">
                <a:solidFill>
                  <a:srgbClr val="FFFF00"/>
                </a:solidFill>
                <a:latin typeface="Arial" panose="020B0604020202020204" pitchFamily="34" charset="0"/>
              </a:rPr>
              <a:t>ư</a:t>
            </a:r>
            <a:r>
              <a:rPr lang="en-US" sz="2000" b="1">
                <a:solidFill>
                  <a:srgbClr val="FFFF00"/>
                </a:solidFill>
                <a:latin typeface="Arial" panose="020B0604020202020204" pitchFamily="34" charset="0"/>
              </a:rPr>
              <a:t>ớc thu </a:t>
            </a:r>
            <a:r>
              <a:rPr lang="vi-VN" sz="2000" b="1">
                <a:solidFill>
                  <a:srgbClr val="FFFF00"/>
                </a:solidFill>
                <a:latin typeface="Arial" panose="020B0604020202020204" pitchFamily="34" charset="0"/>
              </a:rPr>
              <a:t>đư</a:t>
            </a:r>
            <a:r>
              <a:rPr lang="en-US" sz="2000" b="1">
                <a:solidFill>
                  <a:srgbClr val="FFFF00"/>
                </a:solidFill>
                <a:latin typeface="Arial" panose="020B0604020202020204" pitchFamily="34" charset="0"/>
              </a:rPr>
              <a:t>ợc bằng cách lọc thì chỉ loại bỏ </a:t>
            </a:r>
            <a:r>
              <a:rPr lang="vi-VN" sz="2000" b="1">
                <a:solidFill>
                  <a:srgbClr val="FFFF00"/>
                </a:solidFill>
                <a:latin typeface="Arial" panose="020B0604020202020204" pitchFamily="34" charset="0"/>
              </a:rPr>
              <a:t>đư</a:t>
            </a:r>
            <a:r>
              <a:rPr lang="en-US" sz="2000" b="1">
                <a:solidFill>
                  <a:srgbClr val="FFFF00"/>
                </a:solidFill>
                <a:latin typeface="Arial" panose="020B0604020202020204" pitchFamily="34" charset="0"/>
              </a:rPr>
              <a:t>ợc một số chất không tan trong n</a:t>
            </a:r>
            <a:r>
              <a:rPr lang="vi-VN" sz="2000" b="1">
                <a:solidFill>
                  <a:srgbClr val="FFFF00"/>
                </a:solidFill>
                <a:latin typeface="Arial" panose="020B0604020202020204" pitchFamily="34" charset="0"/>
              </a:rPr>
              <a:t>ư</a:t>
            </a:r>
            <a:r>
              <a:rPr lang="en-US" sz="2000" b="1">
                <a:solidFill>
                  <a:srgbClr val="FFFF00"/>
                </a:solidFill>
                <a:latin typeface="Arial" panose="020B0604020202020204" pitchFamily="34" charset="0"/>
              </a:rPr>
              <a:t>ớc.Tuy nhiên, dù là n</a:t>
            </a:r>
            <a:r>
              <a:rPr lang="vi-VN" sz="2000" b="1">
                <a:solidFill>
                  <a:srgbClr val="FFFF00"/>
                </a:solidFill>
                <a:latin typeface="Arial" panose="020B0604020202020204" pitchFamily="34" charset="0"/>
              </a:rPr>
              <a:t>ư</a:t>
            </a:r>
            <a:r>
              <a:rPr lang="en-US" sz="2000" b="1">
                <a:solidFill>
                  <a:srgbClr val="FFFF00"/>
                </a:solidFill>
                <a:latin typeface="Arial" panose="020B0604020202020204" pitchFamily="34" charset="0"/>
              </a:rPr>
              <a:t>ớc nhà máy hay n</a:t>
            </a:r>
            <a:r>
              <a:rPr lang="vi-VN" sz="2000" b="1">
                <a:solidFill>
                  <a:srgbClr val="FFFF00"/>
                </a:solidFill>
                <a:latin typeface="Arial" panose="020B0604020202020204" pitchFamily="34" charset="0"/>
              </a:rPr>
              <a:t>ư</a:t>
            </a:r>
            <a:r>
              <a:rPr lang="en-US" sz="2000" b="1">
                <a:solidFill>
                  <a:srgbClr val="FFFF00"/>
                </a:solidFill>
                <a:latin typeface="Arial" panose="020B0604020202020204" pitchFamily="34" charset="0"/>
              </a:rPr>
              <a:t>ớc thu </a:t>
            </a:r>
            <a:r>
              <a:rPr lang="vi-VN" sz="2000" b="1">
                <a:solidFill>
                  <a:srgbClr val="FFFF00"/>
                </a:solidFill>
                <a:latin typeface="Arial" panose="020B0604020202020204" pitchFamily="34" charset="0"/>
              </a:rPr>
              <a:t>đư</a:t>
            </a:r>
            <a:r>
              <a:rPr lang="en-US" sz="2000" b="1">
                <a:solidFill>
                  <a:srgbClr val="FFFF00"/>
                </a:solidFill>
                <a:latin typeface="Arial" panose="020B0604020202020204" pitchFamily="34" charset="0"/>
              </a:rPr>
              <a:t>ợc bằng cách lọc thì </a:t>
            </a:r>
            <a:r>
              <a:rPr lang="vi-VN" sz="2000" b="1">
                <a:solidFill>
                  <a:srgbClr val="FFFF00"/>
                </a:solidFill>
                <a:latin typeface="Arial" panose="020B0604020202020204" pitchFamily="34" charset="0"/>
              </a:rPr>
              <a:t>đ</a:t>
            </a:r>
            <a:r>
              <a:rPr lang="en-US" sz="2000" b="1">
                <a:solidFill>
                  <a:srgbClr val="FFFF00"/>
                </a:solidFill>
                <a:latin typeface="Arial" panose="020B0604020202020204" pitchFamily="34" charset="0"/>
              </a:rPr>
              <a:t>ều phải </a:t>
            </a:r>
            <a:r>
              <a:rPr lang="vi-VN" sz="2000" b="1">
                <a:solidFill>
                  <a:srgbClr val="FFFF00"/>
                </a:solidFill>
                <a:latin typeface="Arial" panose="020B0604020202020204" pitchFamily="34" charset="0"/>
              </a:rPr>
              <a:t>đ</a:t>
            </a:r>
            <a:r>
              <a:rPr lang="en-US" sz="2000" b="1">
                <a:solidFill>
                  <a:srgbClr val="FFFF00"/>
                </a:solidFill>
                <a:latin typeface="Arial" panose="020B0604020202020204" pitchFamily="34" charset="0"/>
              </a:rPr>
              <a:t>un sôi n</a:t>
            </a:r>
            <a:r>
              <a:rPr lang="vi-VN" sz="2000" b="1">
                <a:solidFill>
                  <a:srgbClr val="FFFF00"/>
                </a:solidFill>
                <a:latin typeface="Arial" panose="020B0604020202020204" pitchFamily="34" charset="0"/>
              </a:rPr>
              <a:t>ư</a:t>
            </a:r>
            <a:r>
              <a:rPr lang="en-US" sz="2000" b="1">
                <a:solidFill>
                  <a:srgbClr val="FFFF00"/>
                </a:solidFill>
                <a:latin typeface="Arial" panose="020B0604020202020204" pitchFamily="34" charset="0"/>
              </a:rPr>
              <a:t>ớc tr</a:t>
            </a:r>
            <a:r>
              <a:rPr lang="vi-VN" sz="2000" b="1">
                <a:solidFill>
                  <a:srgbClr val="FFFF00"/>
                </a:solidFill>
                <a:latin typeface="Arial" panose="020B0604020202020204" pitchFamily="34" charset="0"/>
              </a:rPr>
              <a:t>ư</a:t>
            </a:r>
            <a:r>
              <a:rPr lang="en-US" sz="2000" b="1">
                <a:solidFill>
                  <a:srgbClr val="FFFF00"/>
                </a:solidFill>
                <a:latin typeface="Arial" panose="020B0604020202020204" pitchFamily="34" charset="0"/>
              </a:rPr>
              <a:t>ớc khi uống </a:t>
            </a:r>
            <a:r>
              <a:rPr lang="vi-VN" sz="2000" b="1">
                <a:solidFill>
                  <a:srgbClr val="FFFF00"/>
                </a:solidFill>
                <a:latin typeface="Arial" panose="020B0604020202020204" pitchFamily="34" charset="0"/>
              </a:rPr>
              <a:t>đ</a:t>
            </a:r>
            <a:r>
              <a:rPr lang="en-US" sz="2000" b="1">
                <a:solidFill>
                  <a:srgbClr val="FFFF00"/>
                </a:solidFill>
                <a:latin typeface="Arial" panose="020B0604020202020204" pitchFamily="34" charset="0"/>
              </a:rPr>
              <a:t>ể diệt hết các vi khuẩn và loại bỏ các chất </a:t>
            </a:r>
            <a:r>
              <a:rPr lang="vi-VN" sz="2000" b="1">
                <a:solidFill>
                  <a:srgbClr val="FFFF00"/>
                </a:solidFill>
                <a:latin typeface="Arial" panose="020B0604020202020204" pitchFamily="34" charset="0"/>
              </a:rPr>
              <a:t>đ</a:t>
            </a:r>
            <a:r>
              <a:rPr lang="en-US" sz="2000" b="1">
                <a:solidFill>
                  <a:srgbClr val="FFFF00"/>
                </a:solidFill>
                <a:latin typeface="Arial" panose="020B0604020202020204" pitchFamily="34" charset="0"/>
              </a:rPr>
              <a:t>ộc còn tồn tại trong n</a:t>
            </a:r>
            <a:r>
              <a:rPr lang="vi-VN" sz="2000" b="1">
                <a:solidFill>
                  <a:srgbClr val="FFFF00"/>
                </a:solidFill>
                <a:latin typeface="Arial" panose="020B0604020202020204" pitchFamily="34" charset="0"/>
              </a:rPr>
              <a:t>ư</a:t>
            </a:r>
            <a:r>
              <a:rPr lang="en-US" sz="2000" b="1">
                <a:solidFill>
                  <a:srgbClr val="FFFF00"/>
                </a:solidFill>
                <a:latin typeface="Arial" panose="020B0604020202020204" pitchFamily="34" charset="0"/>
              </a:rPr>
              <a:t>ớc</a:t>
            </a:r>
            <a:r>
              <a:rPr 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.</a:t>
            </a:r>
            <a:endParaRPr lang="en-US" sz="24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8199" name="Text Box 12"/>
          <p:cNvSpPr txBox="1">
            <a:spLocks noChangeArrowheads="1"/>
          </p:cNvSpPr>
          <p:nvPr/>
        </p:nvSpPr>
        <p:spPr bwMode="auto">
          <a:xfrm>
            <a:off x="457200" y="0"/>
            <a:ext cx="8686800" cy="1631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                 </a:t>
            </a:r>
            <a:endParaRPr lang="en-US" sz="24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2400" b="1" u="sng">
                <a:solidFill>
                  <a:srgbClr val="FFFF00"/>
                </a:solidFill>
                <a:latin typeface="Arial" panose="020B0604020202020204" pitchFamily="34" charset="0"/>
              </a:rPr>
              <a:t>Khoa học:</a:t>
            </a:r>
            <a:r>
              <a:rPr 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endParaRPr lang="en-US" sz="24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                 </a:t>
            </a:r>
            <a:r>
              <a:rPr lang="en-US" sz="2400" b="1" u="sng">
                <a:solidFill>
                  <a:srgbClr val="FFFF00"/>
                </a:solidFill>
                <a:latin typeface="Arial" panose="020B0604020202020204" pitchFamily="34" charset="0"/>
              </a:rPr>
              <a:t>Bài 27:</a:t>
            </a:r>
            <a:r>
              <a:rPr lang="en-US" sz="2400">
                <a:solidFill>
                  <a:srgbClr val="FFFF00"/>
                </a:solidFill>
                <a:latin typeface="Arial" panose="020B0604020202020204" pitchFamily="34" charset="0"/>
              </a:rPr>
              <a:t>  </a:t>
            </a:r>
            <a:r>
              <a:rPr 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Một số cách làm sạch n</a:t>
            </a:r>
            <a:r>
              <a:rPr lang="vi-VN" sz="2400" b="1">
                <a:solidFill>
                  <a:srgbClr val="FFFF00"/>
                </a:solidFill>
                <a:latin typeface="Arial" panose="020B0604020202020204" pitchFamily="34" charset="0"/>
              </a:rPr>
              <a:t>ư</a:t>
            </a:r>
            <a:r>
              <a:rPr 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ớc </a:t>
            </a:r>
            <a:endParaRPr lang="en-US" sz="24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  <p:bldP spid="112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048000" y="17526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Arial" panose="020B0604020202020204" pitchFamily="34" charset="0"/>
              </a:rPr>
              <a:t>Phiếu bài tập</a:t>
            </a:r>
            <a:r>
              <a:rPr lang="en-US" sz="2400">
                <a:latin typeface="Arial" panose="020B0604020202020204" pitchFamily="34" charset="0"/>
              </a:rPr>
              <a:t> </a:t>
            </a:r>
            <a:endParaRPr lang="en-US" sz="2400">
              <a:latin typeface="Arial" panose="020B0604020202020204" pitchFamily="34" charset="0"/>
            </a:endParaRPr>
          </a:p>
        </p:txBody>
      </p:sp>
      <p:sp>
        <p:nvSpPr>
          <p:cNvPr id="9219" name="Text Box 12"/>
          <p:cNvSpPr txBox="1">
            <a:spLocks noChangeArrowheads="1"/>
          </p:cNvSpPr>
          <p:nvPr/>
        </p:nvSpPr>
        <p:spPr bwMode="auto">
          <a:xfrm>
            <a:off x="457200" y="2057400"/>
            <a:ext cx="868680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panose="020B0604020202020204" pitchFamily="34" charset="0"/>
            </a:endParaRPr>
          </a:p>
        </p:txBody>
      </p:sp>
      <p:graphicFrame>
        <p:nvGraphicFramePr>
          <p:cNvPr id="7224" name="Group 56"/>
          <p:cNvGraphicFramePr>
            <a:graphicFrameLocks noGrp="1"/>
          </p:cNvGraphicFramePr>
          <p:nvPr>
            <p:ph/>
          </p:nvPr>
        </p:nvGraphicFramePr>
        <p:xfrm>
          <a:off x="-76200" y="2757488"/>
          <a:ext cx="9144000" cy="4076701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701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rPr>
                        <a:t>C¸c giai ®o¹n cña d©y chuyÒn s¶n xuÊt n­íc s¹ch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rPr>
                        <a:t>Th«ng tin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rPr>
                        <a:t>......Tr¹m b¬m ®ît hai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rPr>
                        <a:t>....................................................................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rPr>
                        <a:t>.....................................................................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rPr>
                        <a:t>  N­íc ®· ®­îc khö s¾t, s¸t trïng vµ lo¹i trõ c¸c chÊt bÈn kh¸c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rPr>
                        <a:t>....................................................................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rPr>
                        <a:t>  LÊy n­íc tõ nguån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rPr>
                        <a:t>.....................................................................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rPr>
                        <a:t>   Lo¹i c¸c chÊt s¾t vµ nh÷ng chÊt kh«ng hoµ tan trong n­íc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rPr>
                        <a:t>.......BÓ läc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rPr>
                        <a:t>  TiÕp tôc lo¹i c¸c chÊt kh«ng tan trong n­íc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rPr>
                        <a:t>....................................................................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rPr>
                        <a:t>  Khö trïng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21" name="Text Box 53"/>
          <p:cNvSpPr txBox="1">
            <a:spLocks noChangeArrowheads="1"/>
          </p:cNvSpPr>
          <p:nvPr/>
        </p:nvSpPr>
        <p:spPr bwMode="auto">
          <a:xfrm>
            <a:off x="0" y="2133600"/>
            <a:ext cx="883920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panose="020B0604020202020204" pitchFamily="34" charset="0"/>
              </a:rPr>
              <a:t>             Hoàn thành bảng sau:</a:t>
            </a:r>
            <a:endParaRPr lang="en-US" sz="2000" b="1">
              <a:latin typeface="Arial" panose="020B0604020202020204" pitchFamily="34" charset="0"/>
            </a:endParaRPr>
          </a:p>
        </p:txBody>
      </p:sp>
      <p:sp>
        <p:nvSpPr>
          <p:cNvPr id="9247" name="Text Box 58"/>
          <p:cNvSpPr txBox="1">
            <a:spLocks noChangeArrowheads="1"/>
          </p:cNvSpPr>
          <p:nvPr/>
        </p:nvSpPr>
        <p:spPr bwMode="auto">
          <a:xfrm>
            <a:off x="457200" y="-30163"/>
            <a:ext cx="8686800" cy="1862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                 </a:t>
            </a:r>
            <a:endParaRPr 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2800" b="1" u="sng">
                <a:solidFill>
                  <a:srgbClr val="FFFF00"/>
                </a:solidFill>
                <a:latin typeface="Arial" panose="020B0604020202020204" pitchFamily="34" charset="0"/>
              </a:rPr>
              <a:t>Khoa học: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endParaRPr 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                 </a:t>
            </a:r>
            <a:r>
              <a:rPr lang="en-US" sz="2800" b="1" u="sng">
                <a:solidFill>
                  <a:srgbClr val="FFFF00"/>
                </a:solidFill>
                <a:latin typeface="Arial" panose="020B0604020202020204" pitchFamily="34" charset="0"/>
              </a:rPr>
              <a:t>Bài 27:</a:t>
            </a:r>
            <a:r>
              <a:rPr lang="en-US" sz="2800">
                <a:solidFill>
                  <a:srgbClr val="FFFF00"/>
                </a:solidFill>
                <a:latin typeface="Arial" panose="020B0604020202020204" pitchFamily="34" charset="0"/>
              </a:rPr>
              <a:t>  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Một số cách làm sạch n</a:t>
            </a:r>
            <a:r>
              <a:rPr lang="vi-VN" sz="2800" b="1">
                <a:solidFill>
                  <a:srgbClr val="FFFF00"/>
                </a:solidFill>
                <a:latin typeface="Arial" panose="020B0604020202020204" pitchFamily="34" charset="0"/>
              </a:rPr>
              <a:t>ư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ớc </a:t>
            </a:r>
            <a:endParaRPr 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 autoUpdateAnimBg="0"/>
      <p:bldP spid="722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276600" y="17526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Arial" panose="020B0604020202020204" pitchFamily="34" charset="0"/>
              </a:rPr>
              <a:t>Phiếu bài tập</a:t>
            </a:r>
            <a:r>
              <a:rPr lang="en-US" sz="2400">
                <a:latin typeface="Arial" panose="020B0604020202020204" pitchFamily="34" charset="0"/>
              </a:rPr>
              <a:t> </a:t>
            </a:r>
            <a:endParaRPr lang="en-US" sz="2400">
              <a:latin typeface="Arial" panose="020B0604020202020204" pitchFamily="34" charset="0"/>
            </a:endParaRPr>
          </a:p>
        </p:txBody>
      </p:sp>
      <p:graphicFrame>
        <p:nvGraphicFramePr>
          <p:cNvPr id="10281" name="Group 41"/>
          <p:cNvGraphicFramePr>
            <a:graphicFrameLocks noGrp="1"/>
          </p:cNvGraphicFramePr>
          <p:nvPr>
            <p:ph/>
          </p:nvPr>
        </p:nvGraphicFramePr>
        <p:xfrm>
          <a:off x="0" y="2667000"/>
          <a:ext cx="9144000" cy="4191000"/>
        </p:xfrm>
        <a:graphic>
          <a:graphicData uri="http://schemas.openxmlformats.org/drawingml/2006/table">
            <a:tbl>
              <a:tblPr/>
              <a:tblGrid>
                <a:gridCol w="3886200"/>
                <a:gridCol w="5257800"/>
              </a:tblGrid>
              <a:tr h="7009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rPr>
                        <a:t>C¸c giai ®o¹n cña d©y chuyÒn s¶n xuÊt n­íc s¹ch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rPr>
                        <a:t>Th«ng tin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rPr>
                        <a:t>6. Tr¹m b¬m ®ît hai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rPr>
                        <a:t>  Ph©n phèi n­íc s¹ch cho ng­êi tiªu dïng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9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rPr>
                        <a:t>5. BÓ chøa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rPr>
                        <a:t>  N­íc ®· ®­îc khö s¾t, s¸t trïng vµ lo¹i trõ c¸c chÊt bÈn kh¸c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5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rPr>
                        <a:t>1. Tr¹m b¬m n­íc ®ît mét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rPr>
                        <a:t>  LÊy n­íc tõ nguån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9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rPr>
                        <a:t>2. Dµn khö s¾t – bÓ l¾ng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rPr>
                        <a:t>  Lo¹i c¸c chÊt s¾t vµ nh÷ng chÊt kh«ng hoµ tan trong n­íc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rPr>
                        <a:t>3. BÓ läc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rPr>
                        <a:t>  TiÕp tôc lo¹i c¸c chÊt kh«ng tan trong n­íc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7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rPr>
                        <a:t>4. S¸t trïng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rPr>
                        <a:t>  Khö trïng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75" name="Text Box 35"/>
          <p:cNvSpPr txBox="1">
            <a:spLocks noChangeArrowheads="1"/>
          </p:cNvSpPr>
          <p:nvPr/>
        </p:nvSpPr>
        <p:spPr bwMode="auto">
          <a:xfrm>
            <a:off x="304800" y="2133600"/>
            <a:ext cx="883920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panose="020B0604020202020204" pitchFamily="34" charset="0"/>
              </a:rPr>
              <a:t>          Hoàn thành bảng sau:</a:t>
            </a:r>
            <a:endParaRPr lang="en-US" sz="2000" b="1">
              <a:latin typeface="Arial" panose="020B0604020202020204" pitchFamily="34" charset="0"/>
            </a:endParaRPr>
          </a:p>
        </p:txBody>
      </p:sp>
      <p:sp>
        <p:nvSpPr>
          <p:cNvPr id="10270" name="Text Box 43"/>
          <p:cNvSpPr txBox="1">
            <a:spLocks noChangeArrowheads="1"/>
          </p:cNvSpPr>
          <p:nvPr/>
        </p:nvSpPr>
        <p:spPr bwMode="auto">
          <a:xfrm>
            <a:off x="457200" y="0"/>
            <a:ext cx="8686800" cy="1862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                 </a:t>
            </a:r>
            <a:endParaRPr 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2800" b="1" u="sng">
                <a:solidFill>
                  <a:srgbClr val="FFFF00"/>
                </a:solidFill>
                <a:latin typeface="Arial" panose="020B0604020202020204" pitchFamily="34" charset="0"/>
              </a:rPr>
              <a:t>Khoa học: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endParaRPr 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                 </a:t>
            </a:r>
            <a:r>
              <a:rPr lang="en-US" sz="2800" b="1" u="sng">
                <a:solidFill>
                  <a:srgbClr val="FFFF00"/>
                </a:solidFill>
                <a:latin typeface="Arial" panose="020B0604020202020204" pitchFamily="34" charset="0"/>
              </a:rPr>
              <a:t>Bài 27:</a:t>
            </a:r>
            <a:r>
              <a:rPr lang="en-US" sz="2800">
                <a:solidFill>
                  <a:srgbClr val="FFFF00"/>
                </a:solidFill>
                <a:latin typeface="Arial" panose="020B0604020202020204" pitchFamily="34" charset="0"/>
              </a:rPr>
              <a:t>  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Một số cách làm sạch n</a:t>
            </a:r>
            <a:r>
              <a:rPr lang="vi-VN" sz="2800" b="1">
                <a:solidFill>
                  <a:srgbClr val="FFFF00"/>
                </a:solidFill>
                <a:latin typeface="Arial" panose="020B0604020202020204" pitchFamily="34" charset="0"/>
              </a:rPr>
              <a:t>ư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ớc </a:t>
            </a:r>
            <a:endParaRPr 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276600" y="17526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Arial" panose="020B0604020202020204" pitchFamily="34" charset="0"/>
              </a:rPr>
              <a:t>Phiếu bài tập</a:t>
            </a:r>
            <a:r>
              <a:rPr lang="en-US" sz="2400">
                <a:latin typeface="Arial" panose="020B0604020202020204" pitchFamily="34" charset="0"/>
              </a:rPr>
              <a:t> </a:t>
            </a:r>
            <a:endParaRPr lang="en-US" sz="2400">
              <a:latin typeface="Arial" panose="020B0604020202020204" pitchFamily="34" charset="0"/>
            </a:endParaRPr>
          </a:p>
        </p:txBody>
      </p:sp>
      <p:graphicFrame>
        <p:nvGraphicFramePr>
          <p:cNvPr id="36914" name="Group 50"/>
          <p:cNvGraphicFramePr>
            <a:graphicFrameLocks noGrp="1"/>
          </p:cNvGraphicFramePr>
          <p:nvPr>
            <p:ph/>
          </p:nvPr>
        </p:nvGraphicFramePr>
        <p:xfrm>
          <a:off x="0" y="2689225"/>
          <a:ext cx="9144000" cy="4138615"/>
        </p:xfrm>
        <a:graphic>
          <a:graphicData uri="http://schemas.openxmlformats.org/drawingml/2006/table">
            <a:tbl>
              <a:tblPr/>
              <a:tblGrid>
                <a:gridCol w="3886200"/>
                <a:gridCol w="5257800"/>
              </a:tblGrid>
              <a:tr h="7009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rPr>
                        <a:t>C¸c giai ®o¹n cña d©y chuyÒn s¶n xuÊt n­íc s¹ch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rPr>
                        <a:t>Th«ng tin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rPr>
                        <a:t>1. Tr¹m b¬m ®ît mét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rPr>
                        <a:t>LÊy n­íc tõ nguån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9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rPr>
                        <a:t>2. Dµn khö s¾t – bÓ l¾ng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rPr>
                        <a:t>  Lo¹i c¸c chÊt s¾t vµ những chÊt kh«ng hoµ tan trong n­íc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5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rPr>
                        <a:t>3. BÓ läc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rPr>
                        <a:t>TiÕp tôc lo¹i c¸c chÊt kh«ng tan trong n­íc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5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rPr>
                        <a:t>4. S¸t trïng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rPr>
                        <a:t> Khö trïng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9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rPr>
                        <a:t>5. BÓ chøa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rPr>
                        <a:t> N­íc ®· ®­îc khö s¾t, s¸t trïng vµ lo¹i trõ c¸c chÊt bÈn kh¸c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rPr>
                        <a:t>6.Tr¹m b¬m ®ît hai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anose="020B7200000000000000" pitchFamily="34" charset="0"/>
                        </a:rPr>
                        <a:t>Ph©n phèi n­íc s¹ch cho ng­êi tiªu dïng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anose="020B7200000000000000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894" name="Text Box 30"/>
          <p:cNvSpPr txBox="1">
            <a:spLocks noChangeArrowheads="1"/>
          </p:cNvSpPr>
          <p:nvPr/>
        </p:nvSpPr>
        <p:spPr bwMode="auto">
          <a:xfrm>
            <a:off x="304800" y="2133600"/>
            <a:ext cx="883920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panose="020B0604020202020204" pitchFamily="34" charset="0"/>
              </a:rPr>
              <a:t>          Hoàn thành bảng sau:</a:t>
            </a:r>
            <a:endParaRPr lang="en-US" sz="2000" b="1">
              <a:latin typeface="Arial" panose="020B0604020202020204" pitchFamily="34" charset="0"/>
            </a:endParaRPr>
          </a:p>
        </p:txBody>
      </p:sp>
      <p:sp>
        <p:nvSpPr>
          <p:cNvPr id="11294" name="Text Box 52"/>
          <p:cNvSpPr txBox="1">
            <a:spLocks noChangeArrowheads="1"/>
          </p:cNvSpPr>
          <p:nvPr/>
        </p:nvSpPr>
        <p:spPr bwMode="auto">
          <a:xfrm>
            <a:off x="381000" y="-141288"/>
            <a:ext cx="8686800" cy="1862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                 </a:t>
            </a:r>
            <a:endParaRPr 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2800" b="1" u="sng">
                <a:solidFill>
                  <a:srgbClr val="FFFF00"/>
                </a:solidFill>
                <a:latin typeface="Arial" panose="020B0604020202020204" pitchFamily="34" charset="0"/>
              </a:rPr>
              <a:t>Khoa học: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endParaRPr 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                 </a:t>
            </a:r>
            <a:r>
              <a:rPr lang="en-US" sz="2800" b="1" u="sng">
                <a:solidFill>
                  <a:srgbClr val="FFFF00"/>
                </a:solidFill>
                <a:latin typeface="Arial" panose="020B0604020202020204" pitchFamily="34" charset="0"/>
              </a:rPr>
              <a:t>Bài 27:</a:t>
            </a:r>
            <a:r>
              <a:rPr lang="en-US" sz="2800">
                <a:solidFill>
                  <a:srgbClr val="FFFF00"/>
                </a:solidFill>
                <a:latin typeface="Arial" panose="020B0604020202020204" pitchFamily="34" charset="0"/>
              </a:rPr>
              <a:t>  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Một số cách làm sạch n</a:t>
            </a:r>
            <a:r>
              <a:rPr lang="vi-VN" sz="2800" b="1">
                <a:solidFill>
                  <a:srgbClr val="FFFF00"/>
                </a:solidFill>
                <a:latin typeface="Arial" panose="020B0604020202020204" pitchFamily="34" charset="0"/>
              </a:rPr>
              <a:t>ư</a:t>
            </a:r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ớc </a:t>
            </a:r>
            <a:endParaRPr 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utoUpdateAnimBg="0"/>
      <p:bldP spid="36894" grpId="0" autoUpdateAnimBg="0"/>
    </p:bld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0</TotalTime>
  <Words>3245</Words>
  <Application>WPS Presentation</Application>
  <PresentationFormat>On-screen Show (4:3)</PresentationFormat>
  <Paragraphs>186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8" baseType="lpstr">
      <vt:lpstr>Arial</vt:lpstr>
      <vt:lpstr>SimSun</vt:lpstr>
      <vt:lpstr>Wingdings</vt:lpstr>
      <vt:lpstr>Verdana</vt:lpstr>
      <vt:lpstr>Arial</vt:lpstr>
      <vt:lpstr>.VnTime</vt:lpstr>
      <vt:lpstr>Microsoft YaHei</vt:lpstr>
      <vt:lpstr>Arial Unicode MS</vt:lpstr>
      <vt:lpstr>VNI Greece</vt:lpstr>
      <vt:lpstr>VNI-Aptima</vt:lpstr>
      <vt:lpstr>VNI-Avo</vt:lpstr>
      <vt:lpstr>VNI-Aztek</vt:lpstr>
      <vt:lpstr>VNI-Awchon</vt:lpstr>
      <vt:lpstr>MT Extra</vt:lpstr>
      <vt:lpstr>Yu Gothic UI Light</vt:lpstr>
      <vt:lpstr>Yu Gothic UI</vt:lpstr>
      <vt:lpstr>Yu Gothic Medium</vt:lpstr>
      <vt:lpstr>TeamViewer14</vt:lpstr>
      <vt:lpstr>Times New Roman</vt:lpstr>
      <vt:lpstr>Globe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HP</cp:lastModifiedBy>
  <cp:revision>18</cp:revision>
  <dcterms:created xsi:type="dcterms:W3CDTF">2008-12-06T12:58:00Z</dcterms:created>
  <dcterms:modified xsi:type="dcterms:W3CDTF">2021-12-19T03:07:41Z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E0B565B1C368455D984CE0BAD79A4425</vt:lpwstr>
  </property>
  <property fmtid="{D5CDD505-2E9C-101B-9397-08002B2CF9AE}" pid="3" name="KSOProductBuildVer">
    <vt:lpwstr>1033-11.2.0.10382</vt:lpwstr>
  </property>
</Properties>
</file>